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7" r:id="rId2"/>
    <p:sldId id="258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  <p:sldId id="362" r:id="rId36"/>
    <p:sldId id="363" r:id="rId37"/>
    <p:sldId id="364" r:id="rId38"/>
    <p:sldId id="365" r:id="rId39"/>
    <p:sldId id="366" r:id="rId40"/>
    <p:sldId id="367" r:id="rId41"/>
    <p:sldId id="368" r:id="rId42"/>
    <p:sldId id="369" r:id="rId43"/>
    <p:sldId id="370" r:id="rId44"/>
    <p:sldId id="371" r:id="rId45"/>
    <p:sldId id="372" r:id="rId46"/>
    <p:sldId id="373" r:id="rId47"/>
    <p:sldId id="374" r:id="rId48"/>
    <p:sldId id="375" r:id="rId49"/>
    <p:sldId id="376" r:id="rId50"/>
    <p:sldId id="377" r:id="rId51"/>
    <p:sldId id="378" r:id="rId52"/>
    <p:sldId id="379" r:id="rId53"/>
    <p:sldId id="380" r:id="rId54"/>
    <p:sldId id="381" r:id="rId55"/>
    <p:sldId id="382" r:id="rId56"/>
    <p:sldId id="383" r:id="rId57"/>
    <p:sldId id="384" r:id="rId58"/>
    <p:sldId id="385" r:id="rId59"/>
    <p:sldId id="386" r:id="rId60"/>
    <p:sldId id="387" r:id="rId61"/>
    <p:sldId id="388" r:id="rId62"/>
    <p:sldId id="389" r:id="rId63"/>
    <p:sldId id="390" r:id="rId64"/>
    <p:sldId id="391" r:id="rId65"/>
    <p:sldId id="392" r:id="rId66"/>
    <p:sldId id="393" r:id="rId67"/>
    <p:sldId id="394" r:id="rId68"/>
    <p:sldId id="395" r:id="rId69"/>
    <p:sldId id="396" r:id="rId70"/>
    <p:sldId id="397" r:id="rId71"/>
    <p:sldId id="398" r:id="rId72"/>
    <p:sldId id="399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71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6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004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701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854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587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063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74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Вопрос"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057" y="1524225"/>
            <a:ext cx="5501694" cy="1325563"/>
          </a:xfrm>
        </p:spPr>
        <p:txBody>
          <a:bodyPr>
            <a:normAutofit/>
          </a:bodyPr>
          <a:lstStyle>
            <a:lvl1pPr algn="ctr">
              <a:defRPr sz="3600">
                <a:solidFill>
                  <a:srgbClr val="FFFF00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 userDrawn="1"/>
        </p:nvSpPr>
        <p:spPr>
          <a:xfrm>
            <a:off x="5885645" y="5203065"/>
            <a:ext cx="2575775" cy="605307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Узнать</a:t>
            </a:r>
            <a:r>
              <a:rPr lang="ru-RU" sz="3200" b="1" baseline="0" dirty="0" smtClean="0">
                <a:solidFill>
                  <a:srgbClr val="002060"/>
                </a:solidFill>
              </a:rPr>
              <a:t> ответ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30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льный ответ"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493949" y="1859075"/>
            <a:ext cx="6671258" cy="1325563"/>
          </a:xfrm>
        </p:spPr>
        <p:txBody>
          <a:bodyPr/>
          <a:lstStyle>
            <a:lvl1pPr algn="ctr">
              <a:defRPr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ru-RU" dirty="0" smtClean="0"/>
              <a:t>Ответ </a:t>
            </a:r>
            <a:endParaRPr lang="ru-RU" dirty="0"/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 userDrawn="1"/>
        </p:nvSpPr>
        <p:spPr>
          <a:xfrm>
            <a:off x="5924281" y="5254580"/>
            <a:ext cx="2137894" cy="579550"/>
          </a:xfrm>
          <a:prstGeom prst="actionButtonBlan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hlinkClick r:id="rId2" action="ppaction://hlinksldjump"/>
              </a:rPr>
              <a:t>Идем дальше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85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397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63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CE4CB-C619-4D81-A4F9-B89D86250B13}" type="datetimeFigureOut">
              <a:rPr lang="ru-RU" smtClean="0"/>
              <a:t>16.01.2025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E8ED-AC4B-406F-8C4E-0EB3DD6B2E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662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702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55.xml"/><Relationship Id="rId18" Type="http://schemas.openxmlformats.org/officeDocument/2006/relationships/slide" Target="slide17.xml"/><Relationship Id="rId26" Type="http://schemas.openxmlformats.org/officeDocument/2006/relationships/slide" Target="slide59.xml"/><Relationship Id="rId3" Type="http://schemas.openxmlformats.org/officeDocument/2006/relationships/slide" Target="slide5.xml"/><Relationship Id="rId21" Type="http://schemas.openxmlformats.org/officeDocument/2006/relationships/slide" Target="slide47.xml"/><Relationship Id="rId34" Type="http://schemas.openxmlformats.org/officeDocument/2006/relationships/slide" Target="slide71.xml"/><Relationship Id="rId7" Type="http://schemas.openxmlformats.org/officeDocument/2006/relationships/slide" Target="slide13.xml"/><Relationship Id="rId12" Type="http://schemas.openxmlformats.org/officeDocument/2006/relationships/slide" Target="slide53.xml"/><Relationship Id="rId17" Type="http://schemas.openxmlformats.org/officeDocument/2006/relationships/slide" Target="slide19.xml"/><Relationship Id="rId25" Type="http://schemas.openxmlformats.org/officeDocument/2006/relationships/slide" Target="slide39.xml"/><Relationship Id="rId33" Type="http://schemas.openxmlformats.org/officeDocument/2006/relationships/slide" Target="slide61.xml"/><Relationship Id="rId2" Type="http://schemas.openxmlformats.org/officeDocument/2006/relationships/slide" Target="slide3.xml"/><Relationship Id="rId16" Type="http://schemas.openxmlformats.org/officeDocument/2006/relationships/slide" Target="slide25.xml"/><Relationship Id="rId20" Type="http://schemas.openxmlformats.org/officeDocument/2006/relationships/slide" Target="slide37.xml"/><Relationship Id="rId29" Type="http://schemas.openxmlformats.org/officeDocument/2006/relationships/slide" Target="slide65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1.xml"/><Relationship Id="rId11" Type="http://schemas.openxmlformats.org/officeDocument/2006/relationships/slide" Target="slide43.xml"/><Relationship Id="rId24" Type="http://schemas.openxmlformats.org/officeDocument/2006/relationships/slide" Target="slide29.xml"/><Relationship Id="rId32" Type="http://schemas.openxmlformats.org/officeDocument/2006/relationships/slide" Target="slide51.xml"/><Relationship Id="rId5" Type="http://schemas.openxmlformats.org/officeDocument/2006/relationships/slide" Target="slide9.xml"/><Relationship Id="rId15" Type="http://schemas.openxmlformats.org/officeDocument/2006/relationships/slide" Target="slide35.xml"/><Relationship Id="rId23" Type="http://schemas.openxmlformats.org/officeDocument/2006/relationships/slide" Target="slide69.xml"/><Relationship Id="rId28" Type="http://schemas.openxmlformats.org/officeDocument/2006/relationships/slide" Target="slide67.xml"/><Relationship Id="rId36" Type="http://schemas.openxmlformats.org/officeDocument/2006/relationships/slide" Target="slide21.xml"/><Relationship Id="rId10" Type="http://schemas.openxmlformats.org/officeDocument/2006/relationships/slide" Target="slide23.xml"/><Relationship Id="rId19" Type="http://schemas.openxmlformats.org/officeDocument/2006/relationships/slide" Target="slide27.xml"/><Relationship Id="rId31" Type="http://schemas.openxmlformats.org/officeDocument/2006/relationships/slide" Target="slide41.xml"/><Relationship Id="rId4" Type="http://schemas.openxmlformats.org/officeDocument/2006/relationships/slide" Target="slide7.xml"/><Relationship Id="rId9" Type="http://schemas.openxmlformats.org/officeDocument/2006/relationships/slide" Target="slide33.xml"/><Relationship Id="rId14" Type="http://schemas.openxmlformats.org/officeDocument/2006/relationships/slide" Target="slide45.xml"/><Relationship Id="rId22" Type="http://schemas.openxmlformats.org/officeDocument/2006/relationships/slide" Target="slide57.xml"/><Relationship Id="rId27" Type="http://schemas.openxmlformats.org/officeDocument/2006/relationships/slide" Target="slide49.xml"/><Relationship Id="rId30" Type="http://schemas.openxmlformats.org/officeDocument/2006/relationships/slide" Target="slide63.xml"/><Relationship Id="rId35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650865">
            <a:off x="1161036" y="903404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С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855377">
            <a:off x="3165561" y="1273168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В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650865">
            <a:off x="5114883" y="677583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О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702347">
            <a:off x="7096689" y="1251021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Я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650865">
            <a:off x="3267693" y="3585886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Г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490122">
            <a:off x="1256234" y="4029000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И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117615">
            <a:off x="5075819" y="4254197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Р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633883">
            <a:off x="7039556" y="3962371"/>
            <a:ext cx="1477659" cy="1862048"/>
          </a:xfrm>
          <a:prstGeom prst="rect">
            <a:avLst/>
          </a:prstGeom>
          <a:solidFill>
            <a:srgbClr val="FFFF00"/>
          </a:solidFill>
          <a:ln w="76200">
            <a:solidFill>
              <a:srgbClr val="C0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А</a:t>
            </a:r>
            <a:endParaRPr lang="ru-RU" sz="115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09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7904" y="5364376"/>
            <a:ext cx="2869045" cy="4922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Библиотека</a:t>
            </a:r>
            <a:endParaRPr lang="ru-RU" dirty="0"/>
          </a:p>
        </p:txBody>
      </p:sp>
      <p:pic>
        <p:nvPicPr>
          <p:cNvPr id="5122" name="Picture 2" descr="https://i.pinimg.com/originals/99/6f/0f/996f0fc1ed0b0f4a949d95cafc7a4f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6" y="213154"/>
            <a:ext cx="7522139" cy="50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77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931" y="1380534"/>
            <a:ext cx="5501694" cy="2041935"/>
          </a:xfrm>
        </p:spPr>
        <p:txBody>
          <a:bodyPr>
            <a:normAutofit fontScale="90000"/>
          </a:bodyPr>
          <a:lstStyle/>
          <a:p>
            <a:r>
              <a:rPr lang="ru-RU" dirty="0"/>
              <a:t>Общие черты или формы, присущие всем культурам, </a:t>
            </a:r>
            <a:r>
              <a:rPr lang="ru-RU" dirty="0" smtClean="0"/>
              <a:t>на­зываются.</a:t>
            </a:r>
            <a:br>
              <a:rPr lang="ru-RU" dirty="0" smtClean="0"/>
            </a:br>
            <a:r>
              <a:rPr lang="ru-RU" dirty="0" smtClean="0"/>
              <a:t>Как они называются?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47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0966" y="144326"/>
            <a:ext cx="5364051" cy="888274"/>
          </a:xfrm>
        </p:spPr>
        <p:txBody>
          <a:bodyPr/>
          <a:lstStyle/>
          <a:p>
            <a:r>
              <a:rPr lang="ru-RU" dirty="0" smtClean="0"/>
              <a:t>Культурные универсалии</a:t>
            </a:r>
            <a:endParaRPr lang="ru-RU" dirty="0"/>
          </a:p>
        </p:txBody>
      </p:sp>
      <p:pic>
        <p:nvPicPr>
          <p:cNvPr id="3074" name="Picture 2" descr="https://fsd.multiurok.ru/html/2017/02/16/s_58a52647eea4c/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" r="3793"/>
          <a:stretch/>
        </p:blipFill>
        <p:spPr bwMode="auto">
          <a:xfrm>
            <a:off x="248194" y="1032600"/>
            <a:ext cx="560396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691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057" y="1628727"/>
            <a:ext cx="5501694" cy="1325563"/>
          </a:xfrm>
        </p:spPr>
        <p:txBody>
          <a:bodyPr/>
          <a:lstStyle/>
          <a:p>
            <a:r>
              <a:rPr lang="ru-RU" dirty="0"/>
              <a:t>Наукой о морали, нравственности </a:t>
            </a:r>
            <a:r>
              <a:rPr lang="ru-RU" dirty="0" smtClean="0"/>
              <a:t>является….</a:t>
            </a:r>
            <a:endParaRPr lang="ru-RU" dirty="0"/>
          </a:p>
        </p:txBody>
      </p:sp>
      <p:pic>
        <p:nvPicPr>
          <p:cNvPr id="6146" name="Picture 2" descr="https://im0-tub-ru.yandex.net/i?id=2d1e5346ae6896abdf46d498bc16dd10-l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31" t="16190" r="24039" b="8309"/>
          <a:stretch/>
        </p:blipFill>
        <p:spPr bwMode="auto">
          <a:xfrm>
            <a:off x="940525" y="2954289"/>
            <a:ext cx="4075612" cy="3672531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195559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3069" y="2390977"/>
            <a:ext cx="2215902" cy="1162120"/>
          </a:xfrm>
        </p:spPr>
        <p:txBody>
          <a:bodyPr>
            <a:noAutofit/>
          </a:bodyPr>
          <a:lstStyle/>
          <a:p>
            <a:r>
              <a:rPr lang="ru-RU" sz="5400" dirty="0" smtClean="0"/>
              <a:t>Этика</a:t>
            </a:r>
            <a:endParaRPr lang="ru-RU" sz="5400" dirty="0"/>
          </a:p>
        </p:txBody>
      </p:sp>
      <p:pic>
        <p:nvPicPr>
          <p:cNvPr id="7170" name="Picture 2" descr="https://www.mgpu.ru/wp-content/uploads/2018/12/Etika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63" y="876164"/>
            <a:ext cx="5136785" cy="385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992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919" y="1645920"/>
            <a:ext cx="6430674" cy="1685108"/>
          </a:xfrm>
        </p:spPr>
        <p:txBody>
          <a:bodyPr>
            <a:noAutofit/>
          </a:bodyPr>
          <a:lstStyle/>
          <a:p>
            <a:r>
              <a:rPr lang="ru-RU" sz="4400" dirty="0" smtClean="0"/>
              <a:t>Какие понятия являются центральными </a:t>
            </a:r>
            <a:r>
              <a:rPr lang="ru-RU" sz="4400" dirty="0"/>
              <a:t>в </a:t>
            </a:r>
            <a:r>
              <a:rPr lang="ru-RU" sz="4400" dirty="0" smtClean="0"/>
              <a:t>этике?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8317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2407" y="330721"/>
            <a:ext cx="4201456" cy="88412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Добро и зло</a:t>
            </a:r>
            <a:endParaRPr lang="ru-RU" sz="5400" dirty="0"/>
          </a:p>
        </p:txBody>
      </p:sp>
      <p:pic>
        <p:nvPicPr>
          <p:cNvPr id="9218" name="Picture 2" descr="https://img0.liveinternet.ru/images/attach/c/0/44/532/44532097_1243805186_0b4ee0a7b5079c396a2fadc88c62cb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49204"/>
            <a:ext cx="5272133" cy="372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08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410" y="1315219"/>
            <a:ext cx="6718057" cy="3204529"/>
          </a:xfrm>
        </p:spPr>
        <p:txBody>
          <a:bodyPr>
            <a:normAutofit/>
          </a:bodyPr>
          <a:lstStyle/>
          <a:p>
            <a:r>
              <a:rPr lang="ru-RU" dirty="0"/>
              <a:t>Совершенством, высшей целью человеческих стремлений, представлением о высших моральных требованиях </a:t>
            </a:r>
            <a:r>
              <a:rPr lang="ru-RU" dirty="0" smtClean="0"/>
              <a:t>является...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1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2159" y="1824343"/>
            <a:ext cx="2900876" cy="1081518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Идеал</a:t>
            </a:r>
            <a:endParaRPr lang="ru-RU" sz="6600" dirty="0"/>
          </a:p>
        </p:txBody>
      </p:sp>
      <p:pic>
        <p:nvPicPr>
          <p:cNvPr id="8194" name="Picture 2" descr="https://klike.net/uploads/posts/2019-12/1576320798_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3" t="4060" r="28220" b="4399"/>
          <a:stretch/>
        </p:blipFill>
        <p:spPr bwMode="auto">
          <a:xfrm>
            <a:off x="757644" y="531120"/>
            <a:ext cx="4897904" cy="5328920"/>
          </a:xfrm>
          <a:prstGeom prst="roundRect">
            <a:avLst>
              <a:gd name="adj" fmla="val 353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78289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056" y="1524225"/>
            <a:ext cx="5921223" cy="3217592"/>
          </a:xfrm>
        </p:spPr>
        <p:txBody>
          <a:bodyPr>
            <a:normAutofit fontScale="90000"/>
          </a:bodyPr>
          <a:lstStyle/>
          <a:p>
            <a:r>
              <a:rPr lang="ru-RU" dirty="0"/>
              <a:t>С</a:t>
            </a:r>
            <a:r>
              <a:rPr lang="ru-RU" dirty="0" smtClean="0"/>
              <a:t>овокупность </a:t>
            </a:r>
            <a:r>
              <a:rPr lang="ru-RU" dirty="0"/>
              <a:t>представлений о добре и зле, справедли­вости и несправедливости, хорошем и плохом, а также нормы поведения, основанные на этих </a:t>
            </a:r>
            <a:r>
              <a:rPr lang="ru-RU" dirty="0" smtClean="0"/>
              <a:t>представлениях.</a:t>
            </a:r>
            <a:br>
              <a:rPr lang="ru-RU" dirty="0" smtClean="0"/>
            </a:br>
            <a:r>
              <a:rPr lang="ru-RU" dirty="0" smtClean="0"/>
              <a:t>О чем речь?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416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7383" y="234486"/>
            <a:ext cx="3422468" cy="830997"/>
          </a:xfrm>
          <a:prstGeom prst="rect">
            <a:avLst/>
          </a:prstGeom>
          <a:solidFill>
            <a:srgbClr val="002060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Духовная сфера жизни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18" y="1321443"/>
            <a:ext cx="3422468" cy="461665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Выбор есть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143" y="2138471"/>
            <a:ext cx="3422468" cy="461665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Если не я, то кто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7383" y="2856096"/>
            <a:ext cx="3422468" cy="830997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Часть нашей жизни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7383" y="3939409"/>
            <a:ext cx="3422468" cy="523220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Реально круто 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4318" y="4867156"/>
            <a:ext cx="3422468" cy="523220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Мы верим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" name="TextBox 15">
            <a:hlinkClick r:id="rId2" action="ppaction://hlinksldjump"/>
          </p:cNvPr>
          <p:cNvSpPr txBox="1"/>
          <p:nvPr/>
        </p:nvSpPr>
        <p:spPr>
          <a:xfrm>
            <a:off x="3866606" y="27881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TextBox 20">
            <a:hlinkClick r:id="rId3" action="ppaction://hlinksldjump"/>
          </p:cNvPr>
          <p:cNvSpPr txBox="1"/>
          <p:nvPr/>
        </p:nvSpPr>
        <p:spPr>
          <a:xfrm>
            <a:off x="4898574" y="27881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5930542" y="27881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TextBox 22">
            <a:hlinkClick r:id="rId5" action="ppaction://hlinksldjump"/>
          </p:cNvPr>
          <p:cNvSpPr txBox="1"/>
          <p:nvPr/>
        </p:nvSpPr>
        <p:spPr>
          <a:xfrm>
            <a:off x="6962510" y="27881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TextBox 23">
            <a:hlinkClick r:id="rId6" action="ppaction://hlinksldjump"/>
          </p:cNvPr>
          <p:cNvSpPr txBox="1"/>
          <p:nvPr/>
        </p:nvSpPr>
        <p:spPr>
          <a:xfrm>
            <a:off x="8020603" y="27881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TextBox 24">
            <a:hlinkClick r:id="rId7" action="ppaction://hlinksldjump"/>
          </p:cNvPr>
          <p:cNvSpPr txBox="1"/>
          <p:nvPr/>
        </p:nvSpPr>
        <p:spPr>
          <a:xfrm>
            <a:off x="3890557" y="120482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hlinkClick r:id="rId8" action="ppaction://hlinksldjump"/>
          </p:cNvPr>
          <p:cNvSpPr txBox="1"/>
          <p:nvPr/>
        </p:nvSpPr>
        <p:spPr>
          <a:xfrm>
            <a:off x="4898574" y="120482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>
            <a:hlinkClick r:id="rId9" action="ppaction://hlinksldjump"/>
          </p:cNvPr>
          <p:cNvSpPr txBox="1"/>
          <p:nvPr/>
        </p:nvSpPr>
        <p:spPr>
          <a:xfrm>
            <a:off x="3866606" y="2932844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8" name="TextBox 27">
            <a:hlinkClick r:id="rId10" action="ppaction://hlinksldjump"/>
          </p:cNvPr>
          <p:cNvSpPr txBox="1"/>
          <p:nvPr/>
        </p:nvSpPr>
        <p:spPr>
          <a:xfrm>
            <a:off x="3890557" y="2046138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TextBox 28">
            <a:hlinkClick r:id="rId11" action="ppaction://hlinksldjump"/>
          </p:cNvPr>
          <p:cNvSpPr txBox="1"/>
          <p:nvPr/>
        </p:nvSpPr>
        <p:spPr>
          <a:xfrm>
            <a:off x="3866606" y="384785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0" name="TextBox 29">
            <a:hlinkClick r:id="rId12" action="ppaction://hlinksldjump"/>
          </p:cNvPr>
          <p:cNvSpPr txBox="1"/>
          <p:nvPr/>
        </p:nvSpPr>
        <p:spPr>
          <a:xfrm>
            <a:off x="3866606" y="477509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>
            <a:hlinkClick r:id="rId13" action="ppaction://hlinksldjump"/>
          </p:cNvPr>
          <p:cNvSpPr txBox="1"/>
          <p:nvPr/>
        </p:nvSpPr>
        <p:spPr>
          <a:xfrm>
            <a:off x="4872439" y="4795367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2" name="TextBox 31">
            <a:hlinkClick r:id="rId14" action="ppaction://hlinksldjump"/>
          </p:cNvPr>
          <p:cNvSpPr txBox="1"/>
          <p:nvPr/>
        </p:nvSpPr>
        <p:spPr>
          <a:xfrm>
            <a:off x="4885509" y="3862345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TextBox 32">
            <a:hlinkClick r:id="rId15" action="ppaction://hlinksldjump"/>
          </p:cNvPr>
          <p:cNvSpPr txBox="1"/>
          <p:nvPr/>
        </p:nvSpPr>
        <p:spPr>
          <a:xfrm>
            <a:off x="4872439" y="292351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4" name="TextBox 33">
            <a:hlinkClick r:id="rId16" action="ppaction://hlinksldjump"/>
          </p:cNvPr>
          <p:cNvSpPr txBox="1"/>
          <p:nvPr/>
        </p:nvSpPr>
        <p:spPr>
          <a:xfrm>
            <a:off x="4887698" y="2046138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effectLst>
            <a:glow>
              <a:schemeClr val="accent1">
                <a:alpha val="40000"/>
              </a:schemeClr>
            </a:glow>
            <a:outerShdw blurRad="50800" dist="50800" dir="14100000" sx="1000" sy="1000" algn="ctr" rotWithShape="0">
              <a:srgbClr val="000000">
                <a:alpha val="43137"/>
              </a:srgbClr>
            </a:outerShdw>
            <a:softEdge rad="0"/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5" name="TextBox 34">
            <a:hlinkClick r:id="rId17" action="ppaction://hlinksldjump"/>
          </p:cNvPr>
          <p:cNvSpPr txBox="1"/>
          <p:nvPr/>
        </p:nvSpPr>
        <p:spPr>
          <a:xfrm>
            <a:off x="6962510" y="1193822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TextBox 35">
            <a:hlinkClick r:id="rId18" action="ppaction://hlinksldjump"/>
          </p:cNvPr>
          <p:cNvSpPr txBox="1"/>
          <p:nvPr/>
        </p:nvSpPr>
        <p:spPr>
          <a:xfrm>
            <a:off x="5930542" y="1193822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TextBox 36">
            <a:hlinkClick r:id="rId19" action="ppaction://hlinksldjump"/>
          </p:cNvPr>
          <p:cNvSpPr txBox="1"/>
          <p:nvPr/>
        </p:nvSpPr>
        <p:spPr>
          <a:xfrm>
            <a:off x="5930542" y="2046138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TextBox 37">
            <a:hlinkClick r:id="rId20" action="ppaction://hlinksldjump"/>
          </p:cNvPr>
          <p:cNvSpPr txBox="1"/>
          <p:nvPr/>
        </p:nvSpPr>
        <p:spPr>
          <a:xfrm>
            <a:off x="5945791" y="2925184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9" name="TextBox 38">
            <a:hlinkClick r:id="rId21" action="ppaction://hlinksldjump"/>
          </p:cNvPr>
          <p:cNvSpPr txBox="1"/>
          <p:nvPr/>
        </p:nvSpPr>
        <p:spPr>
          <a:xfrm>
            <a:off x="5930542" y="384707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0" name="TextBox 39">
            <a:hlinkClick r:id="rId22" action="ppaction://hlinksldjump"/>
          </p:cNvPr>
          <p:cNvSpPr txBox="1"/>
          <p:nvPr/>
        </p:nvSpPr>
        <p:spPr>
          <a:xfrm>
            <a:off x="5930537" y="4795367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TextBox 40">
            <a:hlinkClick r:id="rId23" action="ppaction://hlinksldjump"/>
          </p:cNvPr>
          <p:cNvSpPr txBox="1"/>
          <p:nvPr/>
        </p:nvSpPr>
        <p:spPr>
          <a:xfrm>
            <a:off x="7001707" y="5699574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2" name="TextBox 41">
            <a:hlinkClick r:id="rId24" action="ppaction://hlinksldjump"/>
          </p:cNvPr>
          <p:cNvSpPr txBox="1"/>
          <p:nvPr/>
        </p:nvSpPr>
        <p:spPr>
          <a:xfrm>
            <a:off x="6988636" y="203637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3" name="TextBox 42">
            <a:hlinkClick r:id="rId25" action="ppaction://hlinksldjump"/>
          </p:cNvPr>
          <p:cNvSpPr txBox="1"/>
          <p:nvPr/>
        </p:nvSpPr>
        <p:spPr>
          <a:xfrm>
            <a:off x="6988643" y="2936507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4" name="TextBox 43">
            <a:hlinkClick r:id="rId26" action="ppaction://hlinksldjump"/>
          </p:cNvPr>
          <p:cNvSpPr txBox="1"/>
          <p:nvPr/>
        </p:nvSpPr>
        <p:spPr>
          <a:xfrm>
            <a:off x="6962510" y="4795367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5" name="TextBox 44">
            <a:hlinkClick r:id="rId27" action="ppaction://hlinksldjump"/>
          </p:cNvPr>
          <p:cNvSpPr txBox="1"/>
          <p:nvPr/>
        </p:nvSpPr>
        <p:spPr>
          <a:xfrm>
            <a:off x="6962510" y="384707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6" name="TextBox 45">
            <a:hlinkClick r:id="rId28" action="ppaction://hlinksldjump"/>
          </p:cNvPr>
          <p:cNvSpPr txBox="1"/>
          <p:nvPr/>
        </p:nvSpPr>
        <p:spPr>
          <a:xfrm>
            <a:off x="5945791" y="5702449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7" name="TextBox 46">
            <a:hlinkClick r:id="rId29" action="ppaction://hlinksldjump"/>
          </p:cNvPr>
          <p:cNvSpPr txBox="1"/>
          <p:nvPr/>
        </p:nvSpPr>
        <p:spPr>
          <a:xfrm>
            <a:off x="4872439" y="5699574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TextBox 47">
            <a:hlinkClick r:id="rId30" action="ppaction://hlinksldjump"/>
          </p:cNvPr>
          <p:cNvSpPr txBox="1"/>
          <p:nvPr/>
        </p:nvSpPr>
        <p:spPr>
          <a:xfrm>
            <a:off x="3866606" y="5699574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Arial Black" panose="020B0A04020102020204" pitchFamily="34" charset="0"/>
              </a:rPr>
              <a:t>1</a:t>
            </a:r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49" name="TextBox 48">
            <a:hlinkClick r:id="rId31" action="ppaction://hlinksldjump"/>
          </p:cNvPr>
          <p:cNvSpPr txBox="1"/>
          <p:nvPr/>
        </p:nvSpPr>
        <p:spPr>
          <a:xfrm>
            <a:off x="7994476" y="2935471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0" name="TextBox 49">
            <a:hlinkClick r:id="rId32" action="ppaction://hlinksldjump"/>
          </p:cNvPr>
          <p:cNvSpPr txBox="1"/>
          <p:nvPr/>
        </p:nvSpPr>
        <p:spPr>
          <a:xfrm>
            <a:off x="7994476" y="384707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1" name="TextBox 50">
            <a:hlinkClick r:id="rId33" action="ppaction://hlinksldjump"/>
          </p:cNvPr>
          <p:cNvSpPr txBox="1"/>
          <p:nvPr/>
        </p:nvSpPr>
        <p:spPr>
          <a:xfrm>
            <a:off x="7994476" y="4775096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2" name="TextBox 51">
            <a:hlinkClick r:id="rId34" action="ppaction://hlinksldjump"/>
          </p:cNvPr>
          <p:cNvSpPr txBox="1"/>
          <p:nvPr/>
        </p:nvSpPr>
        <p:spPr>
          <a:xfrm>
            <a:off x="7994476" y="5677617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3" name="TextBox 52">
            <a:hlinkClick r:id="rId35" action="ppaction://hlinksldjump"/>
          </p:cNvPr>
          <p:cNvSpPr txBox="1"/>
          <p:nvPr/>
        </p:nvSpPr>
        <p:spPr>
          <a:xfrm>
            <a:off x="8016259" y="2024281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4" name="TextBox 53">
            <a:hlinkClick r:id="rId36" action="ppaction://hlinksldjump"/>
          </p:cNvPr>
          <p:cNvSpPr txBox="1"/>
          <p:nvPr/>
        </p:nvSpPr>
        <p:spPr>
          <a:xfrm>
            <a:off x="8016259" y="1190000"/>
            <a:ext cx="862148" cy="707886"/>
          </a:xfrm>
          <a:prstGeom prst="rect">
            <a:avLst/>
          </a:prstGeom>
          <a:solidFill>
            <a:srgbClr val="C00000"/>
          </a:solidFill>
          <a:ln w="127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50</a:t>
            </a:r>
            <a:endParaRPr lang="ru-RU" sz="40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87383" y="5769950"/>
            <a:ext cx="3422468" cy="523220"/>
          </a:xfrm>
          <a:prstGeom prst="rect">
            <a:avLst/>
          </a:prstGeom>
          <a:solidFill>
            <a:srgbClr val="002060"/>
          </a:solidFill>
          <a:ln w="571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Как хотите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21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1755" y="670356"/>
            <a:ext cx="2764543" cy="975564"/>
          </a:xfrm>
        </p:spPr>
        <p:txBody>
          <a:bodyPr>
            <a:noAutofit/>
          </a:bodyPr>
          <a:lstStyle/>
          <a:p>
            <a:r>
              <a:rPr lang="ru-RU" sz="5400" dirty="0" smtClean="0"/>
              <a:t>Мораль</a:t>
            </a:r>
            <a:endParaRPr lang="ru-RU" sz="5400" dirty="0"/>
          </a:p>
        </p:txBody>
      </p:sp>
      <p:pic>
        <p:nvPicPr>
          <p:cNvPr id="10242" name="Picture 2" descr="https://stihi.ru/pics/2019/01/07/21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0" t="18979" r="48659" b="2804"/>
          <a:stretch/>
        </p:blipFill>
        <p:spPr bwMode="auto">
          <a:xfrm>
            <a:off x="1227908" y="1920239"/>
            <a:ext cx="3814355" cy="464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5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548" y="1502229"/>
            <a:ext cx="5501694" cy="2261959"/>
          </a:xfrm>
        </p:spPr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истема </a:t>
            </a:r>
            <a:r>
              <a:rPr lang="ru-RU" dirty="0"/>
              <a:t>построения человеческого общества, где высшей ценностью является жизнь человека...</a:t>
            </a:r>
          </a:p>
        </p:txBody>
      </p:sp>
    </p:spTree>
    <p:extLst>
      <p:ext uri="{BB962C8B-B14F-4D97-AF65-F5344CB8AC3E}">
        <p14:creationId xmlns:p14="http://schemas.microsoft.com/office/powerpoint/2010/main" val="246078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6972" y="222068"/>
            <a:ext cx="3188258" cy="846387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Гуманизм</a:t>
            </a:r>
            <a:endParaRPr lang="ru-RU" sz="4400" dirty="0"/>
          </a:p>
        </p:txBody>
      </p:sp>
      <p:pic>
        <p:nvPicPr>
          <p:cNvPr id="11266" name="Picture 2" descr="https://ds05.infourok.ru/uploads/ex/0a0d/00012f04-300d906f/img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t="33319" r="15272" b="11443"/>
          <a:stretch/>
        </p:blipFill>
        <p:spPr bwMode="auto">
          <a:xfrm>
            <a:off x="1045029" y="1293223"/>
            <a:ext cx="5551716" cy="37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15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6046" y="1014773"/>
            <a:ext cx="6522114" cy="3531101"/>
          </a:xfrm>
        </p:spPr>
        <p:txBody>
          <a:bodyPr>
            <a:normAutofit fontScale="90000"/>
          </a:bodyPr>
          <a:lstStyle/>
          <a:p>
            <a:r>
              <a:rPr lang="ru-RU" dirty="0"/>
              <a:t>Личностное ответственное следование нравственным цен­ностям, личное осознание необходимости безусловного выполнения моральных требований в этике определяется категорией</a:t>
            </a:r>
          </a:p>
        </p:txBody>
      </p:sp>
    </p:spTree>
    <p:extLst>
      <p:ext uri="{BB962C8B-B14F-4D97-AF65-F5344CB8AC3E}">
        <p14:creationId xmlns:p14="http://schemas.microsoft.com/office/powerpoint/2010/main" val="140277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9725" y="2108889"/>
            <a:ext cx="2521132" cy="791066"/>
          </a:xfrm>
        </p:spPr>
        <p:txBody>
          <a:bodyPr>
            <a:normAutofit fontScale="90000"/>
          </a:bodyPr>
          <a:lstStyle/>
          <a:p>
            <a:r>
              <a:rPr lang="ru-RU" sz="6600" dirty="0" smtClean="0"/>
              <a:t>Долга</a:t>
            </a:r>
            <a:endParaRPr lang="ru-RU" sz="6600" dirty="0"/>
          </a:p>
        </p:txBody>
      </p:sp>
      <p:pic>
        <p:nvPicPr>
          <p:cNvPr id="12290" name="Picture 2" descr="https://avatars.mds.yandex.net/get-zen_doc/3642096/pub_5f5f0ace4c4030243860f2ef_5f5f11d193cc6c72ffc61c96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9" t="9527" r="4404" b="3500"/>
          <a:stretch/>
        </p:blipFill>
        <p:spPr bwMode="auto">
          <a:xfrm>
            <a:off x="549560" y="862149"/>
            <a:ext cx="5120641" cy="470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59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057" y="1445847"/>
            <a:ext cx="5868972" cy="2446884"/>
          </a:xfrm>
        </p:spPr>
        <p:txBody>
          <a:bodyPr>
            <a:normAutofit/>
          </a:bodyPr>
          <a:lstStyle/>
          <a:p>
            <a:r>
              <a:rPr lang="ru-RU" dirty="0"/>
              <a:t>Внутренне принимаемое (добровольное) моральное обязательство можно определить как</a:t>
            </a:r>
          </a:p>
        </p:txBody>
      </p:sp>
    </p:spTree>
    <p:extLst>
      <p:ext uri="{BB962C8B-B14F-4D97-AF65-F5344CB8AC3E}">
        <p14:creationId xmlns:p14="http://schemas.microsoft.com/office/powerpoint/2010/main" val="274239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28" y="1859076"/>
            <a:ext cx="5278316" cy="897188"/>
          </a:xfrm>
        </p:spPr>
        <p:txBody>
          <a:bodyPr>
            <a:noAutofit/>
          </a:bodyPr>
          <a:lstStyle/>
          <a:p>
            <a:r>
              <a:rPr lang="ru-RU" sz="4800" dirty="0" smtClean="0"/>
              <a:t>Ответственность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9529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486" y="1262968"/>
            <a:ext cx="5908160" cy="2904084"/>
          </a:xfrm>
        </p:spPr>
        <p:txBody>
          <a:bodyPr>
            <a:normAutofit/>
          </a:bodyPr>
          <a:lstStyle/>
          <a:p>
            <a:r>
              <a:rPr lang="ru-RU" dirty="0"/>
              <a:t>Совокупность высоких моральных качеств, а также ува­жение этих качеств в самом себе в этике определяется ка­тегорией</a:t>
            </a:r>
          </a:p>
        </p:txBody>
      </p:sp>
    </p:spTree>
    <p:extLst>
      <p:ext uri="{BB962C8B-B14F-4D97-AF65-F5344CB8AC3E}">
        <p14:creationId xmlns:p14="http://schemas.microsoft.com/office/powerpoint/2010/main" val="105881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4371" y="252344"/>
            <a:ext cx="3051925" cy="1067005"/>
          </a:xfrm>
        </p:spPr>
        <p:txBody>
          <a:bodyPr>
            <a:noAutofit/>
          </a:bodyPr>
          <a:lstStyle/>
          <a:p>
            <a:r>
              <a:rPr lang="ru-RU" sz="7200" dirty="0" smtClean="0"/>
              <a:t>Честь</a:t>
            </a:r>
            <a:endParaRPr lang="ru-RU" sz="7200" dirty="0"/>
          </a:p>
        </p:txBody>
      </p:sp>
      <p:pic>
        <p:nvPicPr>
          <p:cNvPr id="14338" name="Picture 2" descr="https://cf.ppt-online.org/files1/slide/u/U6SVBKM5X3sm7tYlQeIzrWhOaCTjJLAPu0n1Ndx2wG/slide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0" t="25087" r="17354" b="5471"/>
          <a:stretch/>
        </p:blipFill>
        <p:spPr bwMode="auto">
          <a:xfrm>
            <a:off x="1657804" y="1533026"/>
            <a:ext cx="5879466" cy="354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087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7587" y="818832"/>
            <a:ext cx="7227510" cy="4040552"/>
          </a:xfrm>
        </p:spPr>
        <p:txBody>
          <a:bodyPr>
            <a:normAutofit fontScale="90000"/>
          </a:bodyPr>
          <a:lstStyle/>
          <a:p>
            <a:r>
              <a:rPr lang="ru-RU" dirty="0"/>
              <a:t>Способность личности познавать этические ценности и руководствоваться ими во всех жизненных ситуациях, самостоятельно формулировать свои нравственные обязанности, осуществлять самоконтроль, осознавать свой долг перед другими людьми в этике определяется категорией</a:t>
            </a:r>
          </a:p>
        </p:txBody>
      </p:sp>
    </p:spTree>
    <p:extLst>
      <p:ext uri="{BB962C8B-B14F-4D97-AF65-F5344CB8AC3E}">
        <p14:creationId xmlns:p14="http://schemas.microsoft.com/office/powerpoint/2010/main" val="52435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Общепринятым является деление культуры </a:t>
            </a:r>
            <a:r>
              <a:rPr lang="ru-RU" dirty="0" smtClean="0"/>
              <a:t>на…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270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3703" y="2394654"/>
            <a:ext cx="3226526" cy="779622"/>
          </a:xfrm>
        </p:spPr>
        <p:txBody>
          <a:bodyPr>
            <a:noAutofit/>
          </a:bodyPr>
          <a:lstStyle/>
          <a:p>
            <a:r>
              <a:rPr lang="ru-RU" sz="6600" dirty="0" smtClean="0"/>
              <a:t>Совесть</a:t>
            </a:r>
            <a:endParaRPr lang="ru-RU" sz="6600" dirty="0"/>
          </a:p>
        </p:txBody>
      </p:sp>
      <p:pic>
        <p:nvPicPr>
          <p:cNvPr id="13314" name="Picture 2" descr="https://ds02.infourok.ru/uploads/ex/0764/00002e73-6f8a9c1a/2/img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70" t="44938" r="11845" b="4205"/>
          <a:stretch/>
        </p:blipFill>
        <p:spPr bwMode="auto">
          <a:xfrm>
            <a:off x="914399" y="1227908"/>
            <a:ext cx="3931921" cy="512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76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5999" y="1674449"/>
            <a:ext cx="4418995" cy="25513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Польский педагог и директор приюта для сирот. который обучал детей в детском саду.</a:t>
            </a:r>
            <a:br>
              <a:rPr lang="ru-RU" dirty="0" smtClean="0"/>
            </a:br>
            <a:r>
              <a:rPr lang="ru-RU" dirty="0" smtClean="0"/>
              <a:t>Чем он стал знаменит в годы второй мировой войны?</a:t>
            </a:r>
            <a:endParaRPr lang="ru-RU" dirty="0"/>
          </a:p>
        </p:txBody>
      </p:sp>
      <p:pic>
        <p:nvPicPr>
          <p:cNvPr id="15362" name="Picture 2" descr="https://interesnyefakty.org/wp-content/uploads/czitaty-yanusha-korcha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9" t="733" r="26690" b="5219"/>
          <a:stretch/>
        </p:blipFill>
        <p:spPr bwMode="auto">
          <a:xfrm>
            <a:off x="496388" y="1959429"/>
            <a:ext cx="3840480" cy="453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78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949" y="1859075"/>
            <a:ext cx="6905468" cy="2112034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Имея возможность уходить и скрыться, он отправился вместе с еврейскими детьми в лагерь смерти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808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108" y="884145"/>
            <a:ext cx="6326172" cy="3713981"/>
          </a:xfrm>
        </p:spPr>
        <p:txBody>
          <a:bodyPr>
            <a:normAutofit/>
          </a:bodyPr>
          <a:lstStyle/>
          <a:p>
            <a:r>
              <a:rPr lang="ru-RU" dirty="0"/>
              <a:t>Организация учебной деятельности по овладению знания­ми, умениями, навыками, компетенциями, приобретению опыта деятельности, развитию способностей называется</a:t>
            </a:r>
          </a:p>
        </p:txBody>
      </p:sp>
    </p:spTree>
    <p:extLst>
      <p:ext uri="{BB962C8B-B14F-4D97-AF65-F5344CB8AC3E}">
        <p14:creationId xmlns:p14="http://schemas.microsoft.com/office/powerpoint/2010/main" val="42495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629" y="304595"/>
            <a:ext cx="3456874" cy="831874"/>
          </a:xfrm>
        </p:spPr>
        <p:txBody>
          <a:bodyPr>
            <a:noAutofit/>
          </a:bodyPr>
          <a:lstStyle/>
          <a:p>
            <a:r>
              <a:rPr lang="ru-RU" sz="4400" dirty="0" smtClean="0"/>
              <a:t>Образование</a:t>
            </a:r>
            <a:endParaRPr lang="ru-RU" sz="4400" dirty="0"/>
          </a:p>
        </p:txBody>
      </p:sp>
      <p:pic>
        <p:nvPicPr>
          <p:cNvPr id="16386" name="Picture 2" descr="https://gazetaingush.ru/sites/default/files/news/20190416-studenty-srednego-professionalnogo-obrazovaniya-ingushetii-primut-uchastie-v-regionalnoy/spo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691" y="1354967"/>
            <a:ext cx="5295811" cy="353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06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662" y="753517"/>
            <a:ext cx="6652743" cy="3792358"/>
          </a:xfrm>
        </p:spPr>
        <p:txBody>
          <a:bodyPr>
            <a:normAutofit fontScale="90000"/>
          </a:bodyPr>
          <a:lstStyle/>
          <a:p>
            <a:r>
              <a:rPr lang="ru-RU" dirty="0"/>
              <a:t>«Лица, осваивающие ос­новные образовательные программы высшего профессио­нального образования по образовательным программам бакалавриата, подготовки специалиста, магистратуры, </a:t>
            </a:r>
            <a:r>
              <a:rPr lang="ru-RU" dirty="0" smtClean="0"/>
              <a:t>называются 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64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668" y="435222"/>
            <a:ext cx="3038862" cy="609805"/>
          </a:xfrm>
        </p:spPr>
        <p:txBody>
          <a:bodyPr>
            <a:noAutofit/>
          </a:bodyPr>
          <a:lstStyle/>
          <a:p>
            <a:r>
              <a:rPr lang="ru-RU" sz="4400" dirty="0" smtClean="0"/>
              <a:t>Студенты</a:t>
            </a:r>
            <a:endParaRPr lang="ru-RU" sz="4400" dirty="0"/>
          </a:p>
        </p:txBody>
      </p:sp>
      <p:pic>
        <p:nvPicPr>
          <p:cNvPr id="17410" name="Picture 2" descr="https://www.estudy.ru/upload/medialibrary/31c/31c49d67baf0013f6171ac3a1c76a9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887" y="1345474"/>
            <a:ext cx="5433350" cy="362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56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8560" y="2059802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Назовите третью ступень общего образования в Российской Федерации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57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823" y="2316275"/>
            <a:ext cx="6671258" cy="1325563"/>
          </a:xfrm>
        </p:spPr>
        <p:txBody>
          <a:bodyPr/>
          <a:lstStyle/>
          <a:p>
            <a:r>
              <a:rPr lang="ru-RU" dirty="0" smtClean="0"/>
              <a:t>Основное обще 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34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805" y="2177367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Назовите первую ступень профессионального образования в РФ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84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881" y="147841"/>
            <a:ext cx="6671258" cy="1325563"/>
          </a:xfrm>
        </p:spPr>
        <p:txBody>
          <a:bodyPr/>
          <a:lstStyle/>
          <a:p>
            <a:r>
              <a:rPr lang="ru-RU" b="0" dirty="0" smtClean="0"/>
              <a:t>На духовную </a:t>
            </a:r>
            <a:r>
              <a:rPr lang="ru-RU" b="0" dirty="0"/>
              <a:t>и материальную</a:t>
            </a:r>
            <a:endParaRPr lang="ru-RU" dirty="0"/>
          </a:p>
        </p:txBody>
      </p:sp>
      <p:pic>
        <p:nvPicPr>
          <p:cNvPr id="1028" name="Picture 4" descr="https://ds04.infourok.ru/uploads/ex/04bf/000fa8a6-d987ecd9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66" y="1473404"/>
            <a:ext cx="5768673" cy="432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0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Среднее профессиональное 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647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052" y="1053962"/>
            <a:ext cx="6143292" cy="3387409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Права и свободы, предоставляемые педагогическим работ­никам при осуществлении педагогической деятельности, а также обучающимся при получении образования, называ­ются</a:t>
            </a:r>
          </a:p>
        </p:txBody>
      </p:sp>
    </p:spTree>
    <p:extLst>
      <p:ext uri="{BB962C8B-B14F-4D97-AF65-F5344CB8AC3E}">
        <p14:creationId xmlns:p14="http://schemas.microsoft.com/office/powerpoint/2010/main" val="318090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Гражданские права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25300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051" y="1524225"/>
            <a:ext cx="6208606" cy="2512198"/>
          </a:xfrm>
        </p:spPr>
        <p:txBody>
          <a:bodyPr>
            <a:normAutofit/>
          </a:bodyPr>
          <a:lstStyle/>
          <a:p>
            <a:r>
              <a:rPr lang="ru-RU" dirty="0"/>
              <a:t>Особый вид деятельности человека, система исследований, направленных на получение новых </a:t>
            </a:r>
            <a:r>
              <a:rPr lang="ru-RU" dirty="0" smtClean="0"/>
              <a:t>знаний…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64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1892" y="1702321"/>
            <a:ext cx="1967708" cy="936376"/>
          </a:xfrm>
        </p:spPr>
        <p:txBody>
          <a:bodyPr>
            <a:noAutofit/>
          </a:bodyPr>
          <a:lstStyle/>
          <a:p>
            <a:r>
              <a:rPr lang="ru-RU" sz="5400" dirty="0" smtClean="0"/>
              <a:t>Наука</a:t>
            </a:r>
            <a:endParaRPr lang="ru-RU" sz="5400" dirty="0"/>
          </a:p>
        </p:txBody>
      </p:sp>
      <p:pic>
        <p:nvPicPr>
          <p:cNvPr id="18434" name="Picture 2" descr="https://i.pinimg.com/originals/fb/9e/23/fb9e23bd57afa608d564a17e6b439b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846" y="901337"/>
            <a:ext cx="4454435" cy="4454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7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8114" y="1511162"/>
            <a:ext cx="6064914" cy="2538324"/>
          </a:xfrm>
        </p:spPr>
        <p:txBody>
          <a:bodyPr>
            <a:normAutofit/>
          </a:bodyPr>
          <a:lstStyle/>
          <a:p>
            <a:r>
              <a:rPr lang="ru-RU" dirty="0"/>
              <a:t>Чувственным отображением объективной реальности яв­ляется</a:t>
            </a:r>
          </a:p>
        </p:txBody>
      </p:sp>
    </p:spTree>
    <p:extLst>
      <p:ext uri="{BB962C8B-B14F-4D97-AF65-F5344CB8AC3E}">
        <p14:creationId xmlns:p14="http://schemas.microsoft.com/office/powerpoint/2010/main" val="20063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237" y="4963885"/>
            <a:ext cx="3188259" cy="752609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Ощущение </a:t>
            </a:r>
            <a:endParaRPr lang="ru-RU" sz="4800" dirty="0"/>
          </a:p>
        </p:txBody>
      </p:sp>
      <p:pic>
        <p:nvPicPr>
          <p:cNvPr id="20482" name="Picture 2" descr="http://janeshealthykitchen.com/wp-content/uploads/2015/04/1976212_orig-1024x6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38" y="465072"/>
            <a:ext cx="6453053" cy="429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61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Науки делятся на естественные, точные и…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089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6441" y="500539"/>
            <a:ext cx="3901011" cy="988628"/>
          </a:xfrm>
        </p:spPr>
        <p:txBody>
          <a:bodyPr/>
          <a:lstStyle/>
          <a:p>
            <a:r>
              <a:rPr lang="ru-RU" dirty="0" smtClean="0"/>
              <a:t>Гуманитарные</a:t>
            </a:r>
            <a:endParaRPr lang="ru-RU" dirty="0"/>
          </a:p>
        </p:txBody>
      </p:sp>
      <p:pic>
        <p:nvPicPr>
          <p:cNvPr id="21506" name="Picture 2" descr="https://sun9-26.userapi.com/c857424/v857424825/18c731/Hul4jToFB9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3" y="1489167"/>
            <a:ext cx="4661472" cy="419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41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6856" y="1027837"/>
            <a:ext cx="6535177" cy="3230655"/>
          </a:xfrm>
        </p:spPr>
        <p:txBody>
          <a:bodyPr>
            <a:normAutofit fontScale="90000"/>
          </a:bodyPr>
          <a:lstStyle/>
          <a:p>
            <a:r>
              <a:rPr lang="ru-RU" dirty="0"/>
              <a:t>Научные истины, которые не создают полного, исчерпы­вающего знания об изучаемом предмете и которые в про­цессе познания будут изменяться, уточняться, углублять­ся, </a:t>
            </a:r>
            <a:r>
              <a:rPr lang="ru-RU" dirty="0" smtClean="0"/>
              <a:t>называются….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92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8721" y="1267098"/>
            <a:ext cx="6714308" cy="2495006"/>
          </a:xfrm>
        </p:spPr>
        <p:txBody>
          <a:bodyPr>
            <a:normAutofit/>
          </a:bodyPr>
          <a:lstStyle/>
          <a:p>
            <a:r>
              <a:rPr lang="ru-RU" dirty="0" smtClean="0"/>
              <a:t>В этом учреждении хранятся </a:t>
            </a:r>
            <a:r>
              <a:rPr lang="ru-RU" dirty="0"/>
              <a:t>старые, старинные документы и документаль­ные </a:t>
            </a:r>
            <a:r>
              <a:rPr lang="ru-RU" dirty="0" smtClean="0"/>
              <a:t>материалы.</a:t>
            </a:r>
            <a:br>
              <a:rPr lang="ru-RU" dirty="0" smtClean="0"/>
            </a:br>
            <a:r>
              <a:rPr lang="ru-RU" dirty="0" smtClean="0"/>
              <a:t>Как называется это учреждение?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8122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012" y="513602"/>
            <a:ext cx="4809522" cy="1119256"/>
          </a:xfrm>
        </p:spPr>
        <p:txBody>
          <a:bodyPr>
            <a:noAutofit/>
          </a:bodyPr>
          <a:lstStyle/>
          <a:p>
            <a:r>
              <a:rPr lang="ru-RU" sz="4800" dirty="0" smtClean="0"/>
              <a:t>Относительными</a:t>
            </a:r>
            <a:endParaRPr lang="ru-RU" sz="4800" dirty="0"/>
          </a:p>
        </p:txBody>
      </p:sp>
      <p:pic>
        <p:nvPicPr>
          <p:cNvPr id="19458" name="Picture 2" descr="https://ds05.infourok.ru/uploads/ex/0590/00008e47-3787d43c/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1" t="10272" r="21987" b="46490"/>
          <a:stretch/>
        </p:blipFill>
        <p:spPr bwMode="auto">
          <a:xfrm>
            <a:off x="1840115" y="1515293"/>
            <a:ext cx="5997600" cy="3499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73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5029" y="1887082"/>
            <a:ext cx="6064914" cy="2205946"/>
          </a:xfrm>
        </p:spPr>
        <p:txBody>
          <a:bodyPr>
            <a:noAutofit/>
          </a:bodyPr>
          <a:lstStyle/>
          <a:p>
            <a:r>
              <a:rPr lang="ru-RU" sz="4000" dirty="0" smtClean="0"/>
              <a:t>Кто является основателем Афинской философской школы?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8700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11206" y="407647"/>
            <a:ext cx="2990965" cy="884125"/>
          </a:xfrm>
        </p:spPr>
        <p:txBody>
          <a:bodyPr>
            <a:noAutofit/>
          </a:bodyPr>
          <a:lstStyle/>
          <a:p>
            <a:r>
              <a:rPr lang="ru-RU" sz="6600" dirty="0" smtClean="0"/>
              <a:t>Платон</a:t>
            </a:r>
            <a:endParaRPr lang="ru-RU" sz="6600" dirty="0"/>
          </a:p>
        </p:txBody>
      </p:sp>
      <p:pic>
        <p:nvPicPr>
          <p:cNvPr id="22530" name="Picture 2" descr="https://avatars.mds.yandex.net/get-zen_doc/3985984/pub_5fc2a9c54c127965db6f2e75_5fc2aad339eab6574d8a871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141" y="1010249"/>
            <a:ext cx="3839029" cy="423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97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4057" y="2264454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Вера в Бога и сверхъестественные существа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279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7950" y="225672"/>
            <a:ext cx="2541022" cy="82606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Религия</a:t>
            </a:r>
            <a:endParaRPr lang="ru-RU" sz="3600" dirty="0"/>
          </a:p>
        </p:txBody>
      </p:sp>
      <p:pic>
        <p:nvPicPr>
          <p:cNvPr id="23554" name="Picture 2" descr="https://mikethepsych.files.wordpress.com/2014/11/world_religions_1600_wht_89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915" y="1051740"/>
            <a:ext cx="5119460" cy="398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360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543" y="2003197"/>
            <a:ext cx="5501694" cy="1325563"/>
          </a:xfrm>
        </p:spPr>
        <p:txBody>
          <a:bodyPr/>
          <a:lstStyle/>
          <a:p>
            <a:r>
              <a:rPr lang="ru-RU" dirty="0" smtClean="0"/>
              <a:t>В этой книге объединены все ниспослания Аллаха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664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8634" y="349591"/>
            <a:ext cx="3034508" cy="826068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Коран</a:t>
            </a:r>
            <a:endParaRPr lang="ru-RU" sz="6000" dirty="0"/>
          </a:p>
        </p:txBody>
      </p:sp>
      <p:pic>
        <p:nvPicPr>
          <p:cNvPr id="25604" name="Picture 4" descr="https://kitchen.minemegashop.ru/img/10098055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6" t="3546" r="13947" b="6390"/>
          <a:stretch/>
        </p:blipFill>
        <p:spPr bwMode="auto">
          <a:xfrm>
            <a:off x="667658" y="595086"/>
            <a:ext cx="4310744" cy="552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64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543" y="1611310"/>
            <a:ext cx="5501694" cy="1325563"/>
          </a:xfrm>
        </p:spPr>
        <p:txBody>
          <a:bodyPr/>
          <a:lstStyle/>
          <a:p>
            <a:r>
              <a:rPr lang="ru-RU" dirty="0"/>
              <a:t>Самой древней мировой религией </a:t>
            </a:r>
            <a:r>
              <a:rPr lang="ru-RU" dirty="0" smtClean="0"/>
              <a:t>является….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29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092" y="247989"/>
            <a:ext cx="2860337" cy="797039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Буддизм</a:t>
            </a:r>
            <a:endParaRPr lang="ru-RU" sz="4400" dirty="0"/>
          </a:p>
        </p:txBody>
      </p:sp>
      <p:pic>
        <p:nvPicPr>
          <p:cNvPr id="24578" name="Picture 2" descr="https://cdn.pixabay.com/photo/2016/08/18/11/45/buddha-1602715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437" y="1045028"/>
            <a:ext cx="5137965" cy="376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80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542" y="1974168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Монотеистическими религиями являются христианство, ислам и 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42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3332" y="2851853"/>
            <a:ext cx="1941582" cy="688182"/>
          </a:xfrm>
        </p:spPr>
        <p:txBody>
          <a:bodyPr/>
          <a:lstStyle/>
          <a:p>
            <a:r>
              <a:rPr lang="ru-RU" dirty="0" smtClean="0"/>
              <a:t>Архив</a:t>
            </a:r>
            <a:endParaRPr lang="ru-RU" dirty="0"/>
          </a:p>
        </p:txBody>
      </p:sp>
      <p:pic>
        <p:nvPicPr>
          <p:cNvPr id="4098" name="Picture 2" descr="https://jambylinfo.kz/wp-content/uploads/2020/08/lopux7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67" y="831413"/>
            <a:ext cx="5387839" cy="4040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49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949" y="1859075"/>
            <a:ext cx="3513480" cy="1203439"/>
          </a:xfrm>
        </p:spPr>
        <p:txBody>
          <a:bodyPr/>
          <a:lstStyle/>
          <a:p>
            <a:r>
              <a:rPr lang="ru-RU" dirty="0" smtClean="0"/>
              <a:t>Иудаизм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00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543" y="2278968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 каким религиям относятся индуизм, иудаизм и сионизм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55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377" y="2772229"/>
            <a:ext cx="4906851" cy="754744"/>
          </a:xfrm>
        </p:spPr>
        <p:txBody>
          <a:bodyPr/>
          <a:lstStyle/>
          <a:p>
            <a:r>
              <a:rPr lang="ru-RU" dirty="0" smtClean="0"/>
              <a:t>Национальные религия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51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5143" y="1248454"/>
            <a:ext cx="4555429" cy="1088346"/>
          </a:xfrm>
        </p:spPr>
        <p:txBody>
          <a:bodyPr/>
          <a:lstStyle/>
          <a:p>
            <a:r>
              <a:rPr lang="ru-RU" dirty="0" smtClean="0"/>
              <a:t>Что означают эти пиктограммы?</a:t>
            </a:r>
            <a:endParaRPr lang="ru-RU" dirty="0"/>
          </a:p>
        </p:txBody>
      </p:sp>
      <p:pic>
        <p:nvPicPr>
          <p:cNvPr id="28674" name="Picture 2" descr="https://img2.freepng.ru/20180423/xee/kisspng-higher-education-school-learning-computer-icons-literary-style-5ade9a685ed178.27733357152453796038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5" t="3857" r="12772" b="6630"/>
          <a:stretch/>
        </p:blipFill>
        <p:spPr bwMode="auto">
          <a:xfrm>
            <a:off x="290287" y="2849788"/>
            <a:ext cx="2162627" cy="2237200"/>
          </a:xfrm>
          <a:prstGeom prst="roundRect">
            <a:avLst>
              <a:gd name="adj" fmla="val 5000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8676" name="Picture 4" descr="https://sch1466u.mskobr.ru/files/Ramonova/Kartinki/distant/education-png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971" y="275772"/>
            <a:ext cx="2206171" cy="2206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https://w7.pngwing.com/pngs/125/6/png-transparent-training-and-development-computer-icons-classroom-education-career-class-text-peopl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142" y="3330759"/>
            <a:ext cx="1756229" cy="175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50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75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098" y="682397"/>
            <a:ext cx="5501694" cy="1325563"/>
          </a:xfrm>
        </p:spPr>
        <p:txBody>
          <a:bodyPr/>
          <a:lstStyle/>
          <a:p>
            <a:r>
              <a:rPr lang="ru-RU" dirty="0" smtClean="0"/>
              <a:t>Что означают эти пиктограммы?</a:t>
            </a:r>
            <a:endParaRPr lang="ru-RU" dirty="0"/>
          </a:p>
        </p:txBody>
      </p:sp>
      <p:pic>
        <p:nvPicPr>
          <p:cNvPr id="29698" name="Picture 2" descr="https://i.pinimg.com/originals/04/0e/03/040e031e827362321ad738c0cb15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6" t="36416" r="52647" b="39273"/>
          <a:stretch/>
        </p:blipFill>
        <p:spPr bwMode="auto">
          <a:xfrm>
            <a:off x="493484" y="851692"/>
            <a:ext cx="1683658" cy="16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0" name="Picture 4" descr="https://i.pinimg.com/originals/04/0e/03/040e031e827362321ad738c0cb15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7" t="6095" r="29824" b="68777"/>
          <a:stretch/>
        </p:blipFill>
        <p:spPr bwMode="auto">
          <a:xfrm>
            <a:off x="811109" y="2871596"/>
            <a:ext cx="1669989" cy="16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2" name="Picture 6" descr="https://i.pinimg.com/originals/04/0e/03/040e031e827362321ad738c0cb15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5150" r="75227" b="69192"/>
          <a:stretch/>
        </p:blipFill>
        <p:spPr bwMode="auto">
          <a:xfrm>
            <a:off x="1915885" y="4671368"/>
            <a:ext cx="1572133" cy="16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https://i.pinimg.com/originals/04/0e/03/040e031e827362321ad738c0cb15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22" t="37336" r="30460" b="40099"/>
          <a:stretch/>
        </p:blipFill>
        <p:spPr bwMode="auto">
          <a:xfrm>
            <a:off x="4039562" y="4134339"/>
            <a:ext cx="1636230" cy="16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6" name="Picture 10" descr="https://i.pinimg.com/originals/04/0e/03/040e031e827362321ad738c0cb1515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8" t="66598" r="53285" b="8311"/>
          <a:stretch/>
        </p:blipFill>
        <p:spPr bwMode="auto">
          <a:xfrm>
            <a:off x="3178627" y="2194228"/>
            <a:ext cx="1669143" cy="177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41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4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2306" y="312716"/>
            <a:ext cx="5501694" cy="1325563"/>
          </a:xfrm>
        </p:spPr>
        <p:txBody>
          <a:bodyPr/>
          <a:lstStyle/>
          <a:p>
            <a:r>
              <a:rPr lang="ru-RU" dirty="0" smtClean="0"/>
              <a:t>Что скрывается за четвертой картинкой?</a:t>
            </a:r>
            <a:endParaRPr lang="ru-RU" dirty="0"/>
          </a:p>
        </p:txBody>
      </p:sp>
      <p:pic>
        <p:nvPicPr>
          <p:cNvPr id="32770" name="Picture 2" descr="https://miro.medium.com/max/1200/0*jEbJtltwDDSUq8UV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9" r="9250" b="14019"/>
          <a:stretch/>
        </p:blipFill>
        <p:spPr bwMode="auto">
          <a:xfrm>
            <a:off x="3156094" y="4362201"/>
            <a:ext cx="2693163" cy="2152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https://avatars.mds.yandex.net/get-zen_doc/3958762/pub_5f96acd724d0d15a669d4f1b_5f96ae7f1772f52b50a612e2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2625940"/>
            <a:ext cx="2656498" cy="259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4" name="Picture 6" descr="https://fb.ru/misc/i/gallery/104318/27630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12" y="312716"/>
            <a:ext cx="3421289" cy="20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07632" y="2117675"/>
            <a:ext cx="2571041" cy="19832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3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5949" y="247990"/>
            <a:ext cx="2279765" cy="105829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Библия</a:t>
            </a:r>
            <a:endParaRPr lang="ru-RU" sz="4800" dirty="0"/>
          </a:p>
        </p:txBody>
      </p:sp>
      <p:pic>
        <p:nvPicPr>
          <p:cNvPr id="33794" name="Picture 2" descr="https://avatars.mds.yandex.net/get-zen_doc/1881616/pub_5fa2cd3cf278637dd46549d1_5fa2ce9cfeef0b1a81f8280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43" y="1744434"/>
            <a:ext cx="4720318" cy="3146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95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726" y="364782"/>
            <a:ext cx="5501694" cy="1325563"/>
          </a:xfrm>
        </p:spPr>
        <p:txBody>
          <a:bodyPr/>
          <a:lstStyle/>
          <a:p>
            <a:r>
              <a:rPr lang="ru-RU" dirty="0" smtClean="0"/>
              <a:t>Что скрывается за белым полотном?</a:t>
            </a:r>
            <a:endParaRPr lang="ru-RU" dirty="0"/>
          </a:p>
        </p:txBody>
      </p:sp>
      <p:pic>
        <p:nvPicPr>
          <p:cNvPr id="30722" name="Picture 2" descr="https://crosti.ru/patterns/00/1d/ff/9a2ef308ed/pictur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5" t="9177" r="18914" b="6259"/>
          <a:stretch/>
        </p:blipFill>
        <p:spPr bwMode="auto">
          <a:xfrm>
            <a:off x="566057" y="798286"/>
            <a:ext cx="2266199" cy="2351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https://molva33.ru/wp-content/uploads/2019/09/pravoslavnye-prazdniki-v-voskresene-22-sentyabrya-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22377" b="4000"/>
          <a:stretch/>
        </p:blipFill>
        <p:spPr bwMode="auto">
          <a:xfrm>
            <a:off x="566057" y="3575727"/>
            <a:ext cx="2266199" cy="249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8" descr="https://avatars.mds.yandex.net/get-zen_doc/1579326/pub_5e57ba0e4d3153183b64735b_5e57ba11209bf232f912173e/scale_12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9" r="10379"/>
          <a:stretch/>
        </p:blipFill>
        <p:spPr bwMode="auto">
          <a:xfrm>
            <a:off x="3166171" y="4172289"/>
            <a:ext cx="2362640" cy="225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59659" y="1908060"/>
            <a:ext cx="2262171" cy="204651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01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1726" y="871083"/>
            <a:ext cx="6522114" cy="39621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Это учреждение занимается </a:t>
            </a:r>
            <a:r>
              <a:rPr lang="ru-RU" dirty="0"/>
              <a:t>собиранием, изучением, хранением и экс­понированием предметов — памятников естественной истории, материальной и духовной культуры, а также просветительской и популяризаторской </a:t>
            </a:r>
            <a:r>
              <a:rPr lang="ru-RU" dirty="0" smtClean="0"/>
              <a:t>деятельностью.</a:t>
            </a:r>
            <a:br>
              <a:rPr lang="ru-RU" dirty="0" smtClean="0"/>
            </a:br>
            <a:r>
              <a:rPr lang="ru-RU" dirty="0" smtClean="0"/>
              <a:t>Что это за учреждение?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078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4692" y="596333"/>
            <a:ext cx="2395879" cy="840582"/>
          </a:xfrm>
        </p:spPr>
        <p:txBody>
          <a:bodyPr>
            <a:noAutofit/>
          </a:bodyPr>
          <a:lstStyle/>
          <a:p>
            <a:r>
              <a:rPr lang="ru-RU" sz="4400" dirty="0" smtClean="0"/>
              <a:t>Мечеть</a:t>
            </a:r>
            <a:endParaRPr lang="ru-RU" sz="4400" dirty="0"/>
          </a:p>
        </p:txBody>
      </p:sp>
      <p:pic>
        <p:nvPicPr>
          <p:cNvPr id="31746" name="Picture 2" descr="https://s3.nat-geo.ru/images/2019/5/17/5282916656514feea7fdced99d793477.max-12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29" y="1436915"/>
            <a:ext cx="5255641" cy="370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9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771" y="609825"/>
            <a:ext cx="5501694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Какой символ скрывается на обороте третьей картинки</a:t>
            </a:r>
            <a:endParaRPr lang="ru-RU" dirty="0"/>
          </a:p>
        </p:txBody>
      </p:sp>
      <p:pic>
        <p:nvPicPr>
          <p:cNvPr id="26628" name="Picture 4" descr="https://portal.edu.asu.ru/pluginfile.php/407631/course/overviewfiles/iL49RURF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7" t="56112" r="54777" b="15698"/>
          <a:stretch/>
        </p:blipFill>
        <p:spPr bwMode="auto">
          <a:xfrm>
            <a:off x="2670627" y="2238714"/>
            <a:ext cx="1640116" cy="199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s://library.kissclipart.com/20181219/pjq/kissclipart-simbolo-islamismo-clipart-t-shirt-islam-clothing-b22ed323bd272c7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89" y="2238714"/>
            <a:ext cx="1994417" cy="1992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9371" y="2238713"/>
            <a:ext cx="1625600" cy="19922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02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8234" y="422162"/>
            <a:ext cx="3513480" cy="724468"/>
          </a:xfrm>
        </p:spPr>
        <p:txBody>
          <a:bodyPr/>
          <a:lstStyle/>
          <a:p>
            <a:r>
              <a:rPr lang="ru-RU" dirty="0" smtClean="0"/>
              <a:t>Крест</a:t>
            </a:r>
            <a:endParaRPr lang="ru-RU" dirty="0"/>
          </a:p>
        </p:txBody>
      </p:sp>
      <p:pic>
        <p:nvPicPr>
          <p:cNvPr id="27650" name="Picture 2" descr="https://www.pngkey.com/png/detail/627-6272734_ethiopian-meskel-cros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4" y="1436081"/>
            <a:ext cx="2597494" cy="3497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23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59" y="4885508"/>
            <a:ext cx="2626555" cy="1003141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Музей</a:t>
            </a:r>
            <a:endParaRPr lang="ru-RU" sz="4800" dirty="0"/>
          </a:p>
        </p:txBody>
      </p:sp>
      <p:pic>
        <p:nvPicPr>
          <p:cNvPr id="2050" name="Picture 2" descr="https://putidorogi-nn.ru/images/stories/evropa/rossiya/gosudarstvennyy_istoricheskiy_muzey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46" y="393466"/>
            <a:ext cx="7038850" cy="468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47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2354" y="1136469"/>
            <a:ext cx="6861749" cy="3344092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dirty="0" smtClean="0"/>
              <a:t>Это учреждение собирает </a:t>
            </a:r>
            <a:r>
              <a:rPr lang="ru-RU" dirty="0"/>
              <a:t>и хранит произведения печати и письменно­сти для общественного использования, а также осуще­ствляет справочно-библиографическую </a:t>
            </a:r>
            <a:r>
              <a:rPr lang="ru-RU" dirty="0" smtClean="0"/>
              <a:t>работу.</a:t>
            </a:r>
            <a:br>
              <a:rPr lang="ru-RU" dirty="0" smtClean="0"/>
            </a:br>
            <a:r>
              <a:rPr lang="ru-RU" dirty="0" smtClean="0"/>
              <a:t>Как называется это учреждение?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038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>
        <p14:flythrough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410</TotalTime>
  <Words>540</Words>
  <Application>Microsoft Office PowerPoint</Application>
  <PresentationFormat>Экран (4:3)</PresentationFormat>
  <Paragraphs>120</Paragraphs>
  <Slides>72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7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Общепринятым является деление культуры на…</vt:lpstr>
      <vt:lpstr>На духовную и материальную</vt:lpstr>
      <vt:lpstr>В этом учреждении хранятся старые, старинные документы и документаль­ные материалы. Как называется это учреждение?</vt:lpstr>
      <vt:lpstr>Архив</vt:lpstr>
      <vt:lpstr>Это учреждение занимается собиранием, изучением, хранением и экс­понированием предметов — памятников естественной истории, материальной и духовной культуры, а также просветительской и популяризаторской деятельностью. Что это за учреждение?</vt:lpstr>
      <vt:lpstr>Музей</vt:lpstr>
      <vt:lpstr> Это учреждение собирает и хранит произведения печати и письменно­сти для общественного использования, а также осуще­ствляет справочно-библиографическую работу. Как называется это учреждение?</vt:lpstr>
      <vt:lpstr>Библиотека</vt:lpstr>
      <vt:lpstr>Общие черты или формы, присущие всем культурам, на­зываются. Как они называются?</vt:lpstr>
      <vt:lpstr>Культурные универсалии</vt:lpstr>
      <vt:lpstr>Наукой о морали, нравственности является….</vt:lpstr>
      <vt:lpstr>Этика</vt:lpstr>
      <vt:lpstr>Какие понятия являются центральными в этике?</vt:lpstr>
      <vt:lpstr>Добро и зло</vt:lpstr>
      <vt:lpstr>Совершенством, высшей целью человеческих стремлений, представлением о высших моральных требованиях является...</vt:lpstr>
      <vt:lpstr>Идеал</vt:lpstr>
      <vt:lpstr>Совокупность представлений о добре и зле, справедли­вости и несправедливости, хорошем и плохом, а также нормы поведения, основанные на этих представлениях. О чем речь?</vt:lpstr>
      <vt:lpstr>Мораль</vt:lpstr>
      <vt:lpstr>Система построения человеческого общества, где высшей ценностью является жизнь человека...</vt:lpstr>
      <vt:lpstr>Гуманизм</vt:lpstr>
      <vt:lpstr>Личностное ответственное следование нравственным цен­ностям, личное осознание необходимости безусловного выполнения моральных требований в этике определяется категорией</vt:lpstr>
      <vt:lpstr>Долга</vt:lpstr>
      <vt:lpstr>Внутренне принимаемое (добровольное) моральное обязательство можно определить как</vt:lpstr>
      <vt:lpstr>Ответственность</vt:lpstr>
      <vt:lpstr>Совокупность высоких моральных качеств, а также ува­жение этих качеств в самом себе в этике определяется ка­тегорией</vt:lpstr>
      <vt:lpstr>Честь</vt:lpstr>
      <vt:lpstr>Способность личности познавать этические ценности и руководствоваться ими во всех жизненных ситуациях, самостоятельно формулировать свои нравственные обязанности, осуществлять самоконтроль, осознавать свой долг перед другими людьми в этике определяется категорией</vt:lpstr>
      <vt:lpstr>Совесть</vt:lpstr>
      <vt:lpstr>Польский педагог и директор приюта для сирот. который обучал детей в детском саду. Чем он стал знаменит в годы второй мировой войны?</vt:lpstr>
      <vt:lpstr>Имея возможность уходить и скрыться, он отправился вместе с еврейскими детьми в лагерь смерти</vt:lpstr>
      <vt:lpstr>Организация учебной деятельности по овладению знания­ми, умениями, навыками, компетенциями, приобретению опыта деятельности, развитию способностей называется</vt:lpstr>
      <vt:lpstr>Образование</vt:lpstr>
      <vt:lpstr>«Лица, осваивающие ос­новные образовательные программы высшего профессио­нального образования по образовательным программам бакалавриата, подготовки специалиста, магистратуры, называются ….</vt:lpstr>
      <vt:lpstr>Студенты</vt:lpstr>
      <vt:lpstr>Назовите третью ступень общего образования в Российской Федерации</vt:lpstr>
      <vt:lpstr>Основное обще образование</vt:lpstr>
      <vt:lpstr>Назовите первую ступень профессионального образования в РФ</vt:lpstr>
      <vt:lpstr>Среднее профессиональное образование</vt:lpstr>
      <vt:lpstr>Права и свободы, предоставляемые педагогическим работ­никам при осуществлении педагогической деятельности, а также обучающимся при получении образования, называ­ются</vt:lpstr>
      <vt:lpstr>Гражданские права</vt:lpstr>
      <vt:lpstr>Особый вид деятельности человека, система исследований, направленных на получение новых знаний…</vt:lpstr>
      <vt:lpstr>Наука</vt:lpstr>
      <vt:lpstr>Чувственным отображением объективной реальности яв­ляется</vt:lpstr>
      <vt:lpstr>Ощущение </vt:lpstr>
      <vt:lpstr>Науки делятся на естественные, точные и…</vt:lpstr>
      <vt:lpstr>Гуманитарные</vt:lpstr>
      <vt:lpstr>Научные истины, которые не создают полного, исчерпы­вающего знания об изучаемом предмете и которые в про­цессе познания будут изменяться, уточняться, углублять­ся, называются….</vt:lpstr>
      <vt:lpstr>Относительными</vt:lpstr>
      <vt:lpstr>Кто является основателем Афинской философской школы?</vt:lpstr>
      <vt:lpstr>Платон</vt:lpstr>
      <vt:lpstr>Вера в Бога и сверхъестественные существа </vt:lpstr>
      <vt:lpstr>Религия</vt:lpstr>
      <vt:lpstr>В этой книге объединены все ниспослания Аллаха </vt:lpstr>
      <vt:lpstr>Коран</vt:lpstr>
      <vt:lpstr>Самой древней мировой религией является….</vt:lpstr>
      <vt:lpstr>Буддизм</vt:lpstr>
      <vt:lpstr>Монотеистическими религиями являются христианство, ислам и …</vt:lpstr>
      <vt:lpstr>Иудаизм</vt:lpstr>
      <vt:lpstr>К каким религиям относятся индуизм, иудаизм и сионизм</vt:lpstr>
      <vt:lpstr>Национальные религия</vt:lpstr>
      <vt:lpstr>Что означают эти пиктограммы?</vt:lpstr>
      <vt:lpstr>Образование</vt:lpstr>
      <vt:lpstr>Что означают эти пиктограммы?</vt:lpstr>
      <vt:lpstr>Наука </vt:lpstr>
      <vt:lpstr>Что скрывается за четвертой картинкой?</vt:lpstr>
      <vt:lpstr>Библия</vt:lpstr>
      <vt:lpstr>Что скрывается за белым полотном?</vt:lpstr>
      <vt:lpstr>Мечеть</vt:lpstr>
      <vt:lpstr>Какой символ скрывается на обороте третьей картинки</vt:lpstr>
      <vt:lpstr>Крест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rdk_18</cp:lastModifiedBy>
  <cp:revision>44</cp:revision>
  <dcterms:created xsi:type="dcterms:W3CDTF">2021-03-15T10:41:43Z</dcterms:created>
  <dcterms:modified xsi:type="dcterms:W3CDTF">2025-01-16T12:13:39Z</dcterms:modified>
</cp:coreProperties>
</file>